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7" r:id="rId22"/>
    <p:sldId id="276" r:id="rId23"/>
  </p:sldIdLst>
  <p:sldSz cx="9144000" cy="5143500" type="screen16x9"/>
  <p:notesSz cx="6858000" cy="9144000"/>
  <p:embeddedFontLst>
    <p:embeddedFont>
      <p:font typeface="Average" panose="020B0604020202020204" charset="0"/>
      <p:regular r:id="rId25"/>
    </p:embeddedFont>
    <p:embeddedFont>
      <p:font typeface="Oswald" panose="00000500000000000000" pitchFamily="2" charset="0"/>
      <p:regular r:id="rId26"/>
      <p:bold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202" d="100"/>
          <a:sy n="202" d="100"/>
        </p:scale>
        <p:origin x="624" y="17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30b8cf42ae6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30b8cf42ae6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0995b782bf_1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30995b782bf_1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0b8cf42ae6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0b8cf42ae6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30b8cf42ae6_0_2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30b8cf42ae6_0_2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0b8cf42ae6_0_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0b8cf42ae6_0_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0b8cf42ae6_0_2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30b8cf42ae6_0_2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0b8cf42ae6_0_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30b8cf42ae6_0_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30b8cf42ae6_0_3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30b8cf42ae6_0_3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30b8cf42ae6_0_2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30b8cf42ae6_0_2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0b8cf42ae6_0_3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30b8cf42ae6_0_3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0995b782bf_0_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30995b782bf_0_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30cbedeeb25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30cbedeeb25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0cbedeeb25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30cbedeeb25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30cbedeeb25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30cbedeeb25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0995b782bf_1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0995b782bf_1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30995b782bf_0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30995b782bf_0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30995b782bf_0_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30995b782bf_0_1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https://www.geogebra.org/m/bAnquQpH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0995b782bf_0_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30995b782bf_0_1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https://www.geogebra.org/m/bAnquQpH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0995b782bf_1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0995b782bf_1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0995b782bf_0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0995b782bf_0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0b8cf42ae6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0b8cf42ae6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Google Shape;11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>
            <a:spLocks noGrp="1"/>
          </p:cNvSpPr>
          <p:nvPr>
            <p:ph type="body" idx="1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2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" name="Google Shape;42;p9"/>
          <p:cNvSpPr txBox="1">
            <a:spLocks noGrp="1"/>
          </p:cNvSpPr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subTitle" idx="1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>
            <a:endParaRPr/>
          </a:p>
        </p:txBody>
      </p:sp>
      <p:sp>
        <p:nvSpPr>
          <p:cNvPr id="48" name="Google Shape;48;p10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lat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ypeDefinition/ETC-Programmer-Workshops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ypeDefinition/ETC-Programmer-Workshops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gif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>
            <a:spLocks noGrp="1"/>
          </p:cNvSpPr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ETC Programmer Workshop 1</a:t>
            </a:r>
            <a:endParaRPr dirty="0"/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1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47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D9D9D9"/>
                </a:solidFill>
              </a:rPr>
              <a:t>Basic Linear Algebra for Game Programmers</a:t>
            </a:r>
            <a:endParaRPr>
              <a:solidFill>
                <a:srgbClr val="D9D9D9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 Snippet</a:t>
            </a:r>
            <a:endParaRPr/>
          </a:p>
        </p:txBody>
      </p:sp>
      <p:pic>
        <p:nvPicPr>
          <p:cNvPr id="122" name="Google Shape;12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7350" y="2526375"/>
            <a:ext cx="3756650" cy="2617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414725"/>
            <a:ext cx="5082550" cy="18313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59550" y="228150"/>
            <a:ext cx="2992051" cy="222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Dot Product - Example 2 (Stealth Game)</a:t>
            </a:r>
            <a:endParaRPr/>
          </a:p>
        </p:txBody>
      </p:sp>
      <p:sp>
        <p:nvSpPr>
          <p:cNvPr id="130" name="Google Shape;130;p2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Stealth Game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Player is sneaking past enemy.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Enemy’s field of view is 90°.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Enemy detects player if player</a:t>
            </a:r>
            <a:br>
              <a:rPr lang="en"/>
            </a:br>
            <a:r>
              <a:rPr lang="en"/>
              <a:t>is within the enemy’s field of view.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400"/>
              <a:buChar char="○"/>
            </a:pPr>
            <a:r>
              <a:rPr lang="en">
                <a:solidFill>
                  <a:srgbClr val="FFFF00"/>
                </a:solidFill>
              </a:rPr>
              <a:t>Use dot product to check if the player is inside</a:t>
            </a:r>
            <a:br>
              <a:rPr lang="en">
                <a:solidFill>
                  <a:srgbClr val="FFFF00"/>
                </a:solidFill>
              </a:rPr>
            </a:br>
            <a:r>
              <a:rPr lang="en">
                <a:solidFill>
                  <a:srgbClr val="FFFF00"/>
                </a:solidFill>
              </a:rPr>
              <a:t>the enemy’s field of view.</a:t>
            </a:r>
            <a:endParaRPr>
              <a:solidFill>
                <a:srgbClr val="FFFF00"/>
              </a:solidFill>
            </a:endParaRPr>
          </a:p>
        </p:txBody>
      </p:sp>
      <p:pic>
        <p:nvPicPr>
          <p:cNvPr id="131" name="Google Shape;13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6175" y="2788575"/>
            <a:ext cx="3957825" cy="235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Dot Product - Angle Between 2 Vectors</a:t>
            </a:r>
            <a:endParaRPr/>
          </a:p>
        </p:txBody>
      </p:sp>
      <p:sp>
        <p:nvSpPr>
          <p:cNvPr id="137" name="Google Shape;137;p2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Recall the formula to find the smallest angle between 2 vectors.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A⋅B = |A||B|cosθ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cosθ = (A⋅B) / (|A||B|)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θ = acos[(A⋅B) / (|A||B|)], </a:t>
            </a:r>
            <a:r>
              <a:rPr lang="en" b="1">
                <a:solidFill>
                  <a:srgbClr val="FFFF00"/>
                </a:solidFill>
              </a:rPr>
              <a:t>where 0 ≤ θ ≤ π</a:t>
            </a:r>
            <a:endParaRPr b="1">
              <a:solidFill>
                <a:srgbClr val="FFFF00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above formula is further simplified if A and B are unit vectors.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If A and B are unit vectors, |A||B| = 1, then θ = acos(A⋅B).</a:t>
            </a:r>
            <a:endParaRPr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This formula only gives you the </a:t>
            </a:r>
            <a:r>
              <a:rPr lang="en" i="1"/>
              <a:t>smallest angle</a:t>
            </a:r>
            <a:br>
              <a:rPr lang="en"/>
            </a:br>
            <a:r>
              <a:rPr lang="en"/>
              <a:t>between 2 vectors!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θ is never negative!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400"/>
              <a:buChar char="○"/>
            </a:pPr>
            <a:r>
              <a:rPr lang="en">
                <a:solidFill>
                  <a:srgbClr val="FFFF00"/>
                </a:solidFill>
              </a:rPr>
              <a:t>θ doesn’t give you the &lt; 0 and &gt; π range!</a:t>
            </a:r>
            <a:endParaRPr>
              <a:solidFill>
                <a:srgbClr val="FFFF00"/>
              </a:solidFill>
            </a:endParaRPr>
          </a:p>
        </p:txBody>
      </p:sp>
      <p:pic>
        <p:nvPicPr>
          <p:cNvPr id="138" name="Google Shape;13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39430" y="2641226"/>
            <a:ext cx="2504574" cy="2502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 Snippet</a:t>
            </a:r>
            <a:endParaRPr/>
          </a:p>
        </p:txBody>
      </p:sp>
      <p:pic>
        <p:nvPicPr>
          <p:cNvPr id="144" name="Google Shape;14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6175" y="2788575"/>
            <a:ext cx="3957825" cy="235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170125"/>
            <a:ext cx="4881375" cy="20289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 3 - Tower Defence (Mini Exercise)</a:t>
            </a:r>
            <a:endParaRPr/>
          </a:p>
        </p:txBody>
      </p:sp>
      <p:sp>
        <p:nvSpPr>
          <p:cNvPr id="151" name="Google Shape;151;p2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Tower Defence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You are in-charge of programming the turret in a tower defense game.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You need to rotate the turret to face the enemy.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You already know how to calculate how many degrees to rotate your turret.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400"/>
              <a:buChar char="■"/>
            </a:pPr>
            <a:r>
              <a:rPr lang="en">
                <a:solidFill>
                  <a:srgbClr val="FFFF00"/>
                </a:solidFill>
              </a:rPr>
              <a:t>But how do you know to rotate clockwise or anti-clockwise?</a:t>
            </a:r>
            <a:endParaRPr>
              <a:solidFill>
                <a:srgbClr val="FFFF00"/>
              </a:solidFill>
            </a:endParaRPr>
          </a:p>
        </p:txBody>
      </p:sp>
      <p:pic>
        <p:nvPicPr>
          <p:cNvPr id="152" name="Google Shape;15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9000" y="2600313"/>
            <a:ext cx="5715000" cy="254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 3 - Tower Defence (Mini Exercise)</a:t>
            </a:r>
            <a:endParaRPr/>
          </a:p>
        </p:txBody>
      </p:sp>
      <p:sp>
        <p:nvSpPr>
          <p:cNvPr id="158" name="Google Shape;158;p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Take a minute to think about it!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Try to recall your undergrad linear algebra!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Hint: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It’s written in the contents section of this presentation. 😛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All examples here will be uploaded to GitHub for future reference.</a:t>
            </a:r>
            <a:endParaRPr dirty="0"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 u="sng" dirty="0">
                <a:solidFill>
                  <a:schemeClr val="hlink"/>
                </a:solidFill>
                <a:hlinkClick r:id="rId3"/>
              </a:rPr>
              <a:t>https://github.com/TypeDefinition/ETC-Programmer-Workshops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Cross Product - What is it?</a:t>
            </a:r>
            <a:endParaRPr/>
          </a:p>
        </p:txBody>
      </p:sp>
      <p:sp>
        <p:nvSpPr>
          <p:cNvPr id="164" name="Google Shape;164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92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0677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65"/>
              <a:buChar char="●"/>
            </a:pPr>
            <a:r>
              <a:rPr lang="en" sz="1765" dirty="0"/>
              <a:t>What is the intuition behind it?</a:t>
            </a:r>
            <a:endParaRPr sz="1765" dirty="0"/>
          </a:p>
          <a:p>
            <a:pPr marL="914400" lvl="1" indent="-317182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395"/>
              <a:buChar char="○"/>
            </a:pPr>
            <a:r>
              <a:rPr lang="en" sz="1395" dirty="0"/>
              <a:t>Takes in 2 vectors and spits out a vector orthogonal to the input vectors.</a:t>
            </a:r>
            <a:endParaRPr sz="1395" dirty="0"/>
          </a:p>
          <a:p>
            <a:pPr marL="914400" lvl="1" indent="-317182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395"/>
              <a:buChar char="○"/>
            </a:pPr>
            <a:r>
              <a:rPr lang="en" sz="1395" dirty="0"/>
              <a:t>Length of resultant vector is equivalent to area of parallelogram form by the 2 input vectors.</a:t>
            </a:r>
            <a:endParaRPr sz="1395" dirty="0"/>
          </a:p>
          <a:p>
            <a:pPr marL="914400" lvl="1" indent="-317182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395"/>
              <a:buChar char="○"/>
            </a:pPr>
            <a:r>
              <a:rPr lang="en" sz="1395" dirty="0"/>
              <a:t>A×B = -(B×A)</a:t>
            </a:r>
            <a:endParaRPr sz="1395" dirty="0"/>
          </a:p>
          <a:p>
            <a:pPr marL="1371600" lvl="2" indent="-317182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395"/>
              <a:buChar char="■"/>
            </a:pPr>
            <a:r>
              <a:rPr lang="en" sz="1395" i="1" dirty="0"/>
              <a:t>Cross product is anticommutative! Order of operands matter!</a:t>
            </a:r>
            <a:endParaRPr sz="1395" i="1" dirty="0"/>
          </a:p>
          <a:p>
            <a:pPr marL="457200" lvl="0" indent="-340677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65"/>
              <a:buChar char="●"/>
            </a:pPr>
            <a:r>
              <a:rPr lang="en" sz="1765" dirty="0"/>
              <a:t>Formula</a:t>
            </a:r>
            <a:endParaRPr sz="1765" dirty="0"/>
          </a:p>
          <a:p>
            <a:pPr marL="914400" lvl="1" indent="-317182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395"/>
              <a:buChar char="○"/>
            </a:pPr>
            <a:r>
              <a:rPr lang="en" sz="1395" dirty="0"/>
              <a:t>Let A = (x</a:t>
            </a:r>
            <a:r>
              <a:rPr lang="en" sz="1395" baseline="-25000" dirty="0"/>
              <a:t>A</a:t>
            </a:r>
            <a:r>
              <a:rPr lang="en" sz="1395" dirty="0"/>
              <a:t>, y</a:t>
            </a:r>
            <a:r>
              <a:rPr lang="en" sz="1395" baseline="-25000" dirty="0"/>
              <a:t>A</a:t>
            </a:r>
            <a:r>
              <a:rPr lang="en" sz="1395" dirty="0"/>
              <a:t>, z</a:t>
            </a:r>
            <a:r>
              <a:rPr lang="en" sz="1395" baseline="-25000" dirty="0"/>
              <a:t>A</a:t>
            </a:r>
            <a:r>
              <a:rPr lang="en" sz="1395" dirty="0"/>
              <a:t>), B = (x</a:t>
            </a:r>
            <a:r>
              <a:rPr lang="en" sz="1395" baseline="-25000" dirty="0"/>
              <a:t>B</a:t>
            </a:r>
            <a:r>
              <a:rPr lang="en" sz="1395" dirty="0"/>
              <a:t>, y</a:t>
            </a:r>
            <a:r>
              <a:rPr lang="en" sz="1395" baseline="-25000" dirty="0"/>
              <a:t>B</a:t>
            </a:r>
            <a:r>
              <a:rPr lang="en" sz="1395" dirty="0"/>
              <a:t>, z</a:t>
            </a:r>
            <a:r>
              <a:rPr lang="en" sz="1395" baseline="-25000" dirty="0"/>
              <a:t>B</a:t>
            </a:r>
            <a:r>
              <a:rPr lang="en" sz="1395" dirty="0"/>
              <a:t>)</a:t>
            </a:r>
            <a:endParaRPr sz="1395" dirty="0"/>
          </a:p>
          <a:p>
            <a:pPr marL="914400" lvl="1" indent="-317182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395"/>
              <a:buChar char="○"/>
            </a:pPr>
            <a:r>
              <a:rPr lang="en" sz="1395"/>
              <a:t>A</a:t>
            </a:r>
            <a:r>
              <a:rPr lang="en" sz="1395" dirty="0"/>
              <a:t>×B = (y</a:t>
            </a:r>
            <a:r>
              <a:rPr lang="en" sz="1395" baseline="-25000" dirty="0"/>
              <a:t>A</a:t>
            </a:r>
            <a:r>
              <a:rPr lang="en" sz="1395" dirty="0"/>
              <a:t>z</a:t>
            </a:r>
            <a:r>
              <a:rPr lang="en" sz="1395" baseline="-25000" dirty="0"/>
              <a:t>B</a:t>
            </a:r>
            <a:r>
              <a:rPr lang="en" sz="1395" dirty="0"/>
              <a:t> - z</a:t>
            </a:r>
            <a:r>
              <a:rPr lang="en" sz="1395" baseline="-25000" dirty="0"/>
              <a:t>A</a:t>
            </a:r>
            <a:r>
              <a:rPr lang="en" sz="1395" dirty="0"/>
              <a:t>y</a:t>
            </a:r>
            <a:r>
              <a:rPr lang="en" sz="1395" baseline="-25000" dirty="0"/>
              <a:t>B</a:t>
            </a:r>
            <a:r>
              <a:rPr lang="en" sz="1395" dirty="0"/>
              <a:t>, z</a:t>
            </a:r>
            <a:r>
              <a:rPr lang="en" sz="1395" baseline="-25000" dirty="0"/>
              <a:t>A</a:t>
            </a:r>
            <a:r>
              <a:rPr lang="en" sz="1395" dirty="0"/>
              <a:t>x</a:t>
            </a:r>
            <a:r>
              <a:rPr lang="en" sz="1395" baseline="-25000" dirty="0"/>
              <a:t>B</a:t>
            </a:r>
            <a:r>
              <a:rPr lang="en" sz="1395" dirty="0"/>
              <a:t> - x</a:t>
            </a:r>
            <a:r>
              <a:rPr lang="en" sz="1395" baseline="-25000" dirty="0"/>
              <a:t>A</a:t>
            </a:r>
            <a:r>
              <a:rPr lang="en" sz="1395" dirty="0"/>
              <a:t>z</a:t>
            </a:r>
            <a:r>
              <a:rPr lang="en" sz="1395" baseline="-25000" dirty="0"/>
              <a:t>B</a:t>
            </a:r>
            <a:r>
              <a:rPr lang="en" sz="1395" dirty="0"/>
              <a:t>, x</a:t>
            </a:r>
            <a:r>
              <a:rPr lang="en" sz="1395" baseline="-25000" dirty="0"/>
              <a:t>A</a:t>
            </a:r>
            <a:r>
              <a:rPr lang="en" sz="1395" dirty="0"/>
              <a:t>y</a:t>
            </a:r>
            <a:r>
              <a:rPr lang="en" sz="1395" baseline="-25000" dirty="0"/>
              <a:t>B</a:t>
            </a:r>
            <a:r>
              <a:rPr lang="en" sz="1395" dirty="0"/>
              <a:t> - y</a:t>
            </a:r>
            <a:r>
              <a:rPr lang="en" sz="1395" baseline="-25000" dirty="0"/>
              <a:t>A</a:t>
            </a:r>
            <a:r>
              <a:rPr lang="en" sz="1395" dirty="0"/>
              <a:t>x</a:t>
            </a:r>
            <a:r>
              <a:rPr lang="en" sz="1395" baseline="-25000" dirty="0"/>
              <a:t>B</a:t>
            </a:r>
            <a:r>
              <a:rPr lang="en" sz="1395" dirty="0"/>
              <a:t>)</a:t>
            </a:r>
            <a:endParaRPr sz="1395" dirty="0"/>
          </a:p>
          <a:p>
            <a:pPr marL="457200" lvl="0" indent="-340677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65"/>
              <a:buChar char="●"/>
            </a:pPr>
            <a:r>
              <a:rPr lang="en" sz="1765" dirty="0"/>
              <a:t>Notes:</a:t>
            </a:r>
            <a:endParaRPr sz="1765" dirty="0"/>
          </a:p>
          <a:p>
            <a:pPr marL="914400" lvl="1" indent="-317182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395"/>
              <a:buChar char="○"/>
            </a:pPr>
            <a:r>
              <a:rPr lang="en" sz="1395" dirty="0"/>
              <a:t>Unity uses a left-hand coordinate system.</a:t>
            </a:r>
            <a:endParaRPr sz="1395" dirty="0"/>
          </a:p>
          <a:p>
            <a:pPr marL="914400" lvl="1" indent="-317182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395"/>
              <a:buChar char="○"/>
            </a:pPr>
            <a:r>
              <a:rPr lang="en" sz="1395" dirty="0"/>
              <a:t>Stretch your fingers as shown in the diagram on the right.</a:t>
            </a:r>
            <a:endParaRPr sz="1395" dirty="0"/>
          </a:p>
          <a:p>
            <a:pPr marL="914400" lvl="1" indent="-317182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395"/>
              <a:buChar char="○"/>
            </a:pPr>
            <a:r>
              <a:rPr lang="en" sz="1395" dirty="0"/>
              <a:t>Cross product of your thumb and index finger is your</a:t>
            </a:r>
            <a:br>
              <a:rPr lang="en" sz="1395" dirty="0"/>
            </a:br>
            <a:r>
              <a:rPr lang="en" sz="1395" dirty="0"/>
              <a:t>middle finger.</a:t>
            </a:r>
            <a:endParaRPr sz="1395" dirty="0"/>
          </a:p>
          <a:p>
            <a:pPr marL="914400" lvl="1" indent="-317182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395"/>
              <a:buChar char="○"/>
            </a:pPr>
            <a:r>
              <a:rPr lang="en" sz="1395" dirty="0"/>
              <a:t>Cross product of your index finger and your thumb is</a:t>
            </a:r>
            <a:br>
              <a:rPr lang="en" sz="1395" dirty="0"/>
            </a:br>
            <a:r>
              <a:rPr lang="en" sz="1395" dirty="0"/>
              <a:t>the opposite of your middle finger.</a:t>
            </a:r>
            <a:endParaRPr sz="1395" dirty="0"/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1018"/>
              <a:buNone/>
            </a:pPr>
            <a:endParaRPr sz="1765" dirty="0"/>
          </a:p>
        </p:txBody>
      </p:sp>
      <p:pic>
        <p:nvPicPr>
          <p:cNvPr id="165" name="Google Shape;16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3574" y="3214499"/>
            <a:ext cx="3400425" cy="19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 Snippet</a:t>
            </a:r>
            <a:endParaRPr/>
          </a:p>
        </p:txBody>
      </p:sp>
      <p:pic>
        <p:nvPicPr>
          <p:cNvPr id="171" name="Google Shape;17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4750" y="3703374"/>
            <a:ext cx="5269249" cy="234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3050" y="975525"/>
            <a:ext cx="5498551" cy="272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0"/>
          <p:cNvSpPr txBox="1">
            <a:spLocks noGrp="1"/>
          </p:cNvSpPr>
          <p:nvPr>
            <p:ph type="title"/>
          </p:nvPr>
        </p:nvSpPr>
        <p:spPr>
          <a:xfrm>
            <a:off x="311700" y="4349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Vector Projection - Example 4 (Laser)</a:t>
            </a:r>
            <a:endParaRPr/>
          </a:p>
        </p:txBody>
      </p:sp>
      <p:sp>
        <p:nvSpPr>
          <p:cNvPr id="178" name="Google Shape;178;p3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Laser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You are making a platformer game.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One of the obstacles in the game is a laser which bounces off the walls.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400"/>
              <a:buChar char="○"/>
            </a:pPr>
            <a:r>
              <a:rPr lang="en" dirty="0">
                <a:solidFill>
                  <a:srgbClr val="FFFF00"/>
                </a:solidFill>
              </a:rPr>
              <a:t>Use vector projection to calculate the laser bounce direction.</a:t>
            </a:r>
            <a:endParaRPr dirty="0">
              <a:solidFill>
                <a:srgbClr val="FFFF00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  <p:pic>
        <p:nvPicPr>
          <p:cNvPr id="179" name="Google Shape;17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96925" y="2279675"/>
            <a:ext cx="3147075" cy="2863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Vector Projection - What is it?</a:t>
            </a:r>
            <a:endParaRPr/>
          </a:p>
        </p:txBody>
      </p:sp>
      <p:sp>
        <p:nvSpPr>
          <p:cNvPr id="185" name="Google Shape;185;p3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0677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65"/>
              <a:buChar char="●"/>
            </a:pPr>
            <a:r>
              <a:rPr lang="en" sz="1765" dirty="0"/>
              <a:t>What is the intuition behind it?</a:t>
            </a:r>
            <a:endParaRPr sz="1765" dirty="0"/>
          </a:p>
          <a:p>
            <a:pPr marL="914400" lvl="1" indent="-317182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395"/>
              <a:buChar char="○"/>
            </a:pPr>
            <a:r>
              <a:rPr lang="en" sz="1395" dirty="0"/>
              <a:t>Projecting A onto B, or proj</a:t>
            </a:r>
            <a:r>
              <a:rPr lang="en" sz="1395" baseline="-25000" dirty="0"/>
              <a:t>B</a:t>
            </a:r>
            <a:r>
              <a:rPr lang="en" sz="1395" dirty="0"/>
              <a:t>A, gives us the component of A that is in the same direction as B.</a:t>
            </a:r>
            <a:endParaRPr sz="1395" dirty="0"/>
          </a:p>
          <a:p>
            <a:pPr marL="457200" lvl="0" indent="-340677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65"/>
              <a:buChar char="●"/>
            </a:pPr>
            <a:r>
              <a:rPr lang="en" sz="1765" dirty="0"/>
              <a:t>Formula</a:t>
            </a:r>
            <a:endParaRPr sz="1765" dirty="0"/>
          </a:p>
          <a:p>
            <a:pPr marL="914400" lvl="1" indent="-317182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395"/>
              <a:buChar char="○"/>
            </a:pPr>
            <a:r>
              <a:rPr lang="en" sz="1395" dirty="0"/>
              <a:t>proj</a:t>
            </a:r>
            <a:r>
              <a:rPr lang="en" sz="1395" baseline="-25000" dirty="0"/>
              <a:t>B</a:t>
            </a:r>
            <a:r>
              <a:rPr lang="en" sz="1395" dirty="0"/>
              <a:t>A = [(</a:t>
            </a:r>
            <a:r>
              <a:rPr lang="en" dirty="0"/>
              <a:t>A⋅B</a:t>
            </a:r>
            <a:r>
              <a:rPr lang="en" sz="1395" dirty="0"/>
              <a:t>)/(B</a:t>
            </a:r>
            <a:r>
              <a:rPr lang="en" dirty="0"/>
              <a:t>⋅B)] * B</a:t>
            </a:r>
            <a:endParaRPr sz="1395" dirty="0"/>
          </a:p>
          <a:p>
            <a:pPr marL="457200" lvl="0" indent="-340677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65"/>
              <a:buChar char="●"/>
            </a:pPr>
            <a:r>
              <a:rPr lang="en" sz="1765" dirty="0"/>
              <a:t>Notes:</a:t>
            </a:r>
            <a:endParaRPr sz="1765" dirty="0"/>
          </a:p>
          <a:p>
            <a:pPr marL="914400" lvl="1" indent="-317182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395"/>
              <a:buChar char="○"/>
            </a:pPr>
            <a:r>
              <a:rPr lang="en" sz="1395" dirty="0"/>
              <a:t>Notice that the vector projection formula normalises B.</a:t>
            </a:r>
            <a:endParaRPr sz="1395" dirty="0"/>
          </a:p>
          <a:p>
            <a:pPr marL="914400" lvl="1" indent="-317182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395"/>
              <a:buChar char="○"/>
            </a:pPr>
            <a:r>
              <a:rPr lang="en" sz="1395" dirty="0"/>
              <a:t>Therefore the projection is not affected by the magnitude of B, for |B| &gt; 0.</a:t>
            </a:r>
            <a:endParaRPr sz="1395" dirty="0"/>
          </a:p>
        </p:txBody>
      </p:sp>
      <p:pic>
        <p:nvPicPr>
          <p:cNvPr id="186" name="Google Shape;18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31000" y="2868900"/>
            <a:ext cx="3002074" cy="2193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Topics Covered Today</a:t>
            </a:r>
            <a:endParaRPr/>
          </a:p>
        </p:txBody>
      </p:sp>
      <p:sp>
        <p:nvSpPr>
          <p:cNvPr id="66" name="Google Shape;66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Quick Recap of Vectors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Dot Product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Cross Product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Vector Projection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SG" dirty="0"/>
              <a:t>Slides &amp; Unity examples can be found here.</a:t>
            </a:r>
          </a:p>
          <a:p>
            <a:pPr lvl="1" indent="-342900">
              <a:buSzPts val="1800"/>
              <a:buChar char="●"/>
            </a:pPr>
            <a:r>
              <a:rPr lang="en-SG" dirty="0">
                <a:hlinkClick r:id="rId3"/>
              </a:rPr>
              <a:t>https://github.com/TypeDefinition/ETC-Programmer-Workshops</a:t>
            </a:r>
            <a:endParaRPr lang="en-SG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 Snippet</a:t>
            </a:r>
            <a:endParaRPr/>
          </a:p>
        </p:txBody>
      </p:sp>
      <p:pic>
        <p:nvPicPr>
          <p:cNvPr id="192" name="Google Shape;19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17725"/>
            <a:ext cx="4530517" cy="382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78410" y="2"/>
            <a:ext cx="3565591" cy="209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96925" y="2279675"/>
            <a:ext cx="3147075" cy="2863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4"/>
          <p:cNvSpPr txBox="1">
            <a:spLocks noGrp="1"/>
          </p:cNvSpPr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End</a:t>
            </a:r>
            <a:endParaRPr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3"/>
          <p:cNvSpPr txBox="1">
            <a:spLocks noGrp="1"/>
          </p:cNvSpPr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Q&amp;A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Focus of Today</a:t>
            </a:r>
            <a:endParaRPr/>
          </a:p>
        </p:txBody>
      </p:sp>
      <p:sp>
        <p:nvSpPr>
          <p:cNvPr id="72" name="Google Shape;72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How can we apply linear algebra in our games?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How is it useful to us as programmers?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What are some scenarios where we can apply these linear algebra concepts?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Quick Recap of Vectors</a:t>
            </a:r>
            <a:endParaRPr/>
          </a:p>
        </p:txBody>
      </p:sp>
      <p:sp>
        <p:nvSpPr>
          <p:cNvPr id="78" name="Google Shape;78;p16"/>
          <p:cNvSpPr txBox="1">
            <a:spLocks noGrp="1"/>
          </p:cNvSpPr>
          <p:nvPr>
            <p:ph type="body" idx="1"/>
          </p:nvPr>
        </p:nvSpPr>
        <p:spPr>
          <a:xfrm>
            <a:off x="311700" y="1440600"/>
            <a:ext cx="8520600" cy="30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 quantity that has both direction and magnitude (length).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Used to represent many things such as direction, velocity, forces etc.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 vector of length 1 is known as a </a:t>
            </a:r>
            <a:r>
              <a:rPr lang="en" i="1"/>
              <a:t>unit vector</a:t>
            </a:r>
            <a:r>
              <a:rPr lang="en"/>
              <a:t>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 games, we generally use 2D and 3D vectors.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V</a:t>
            </a:r>
            <a:r>
              <a:rPr lang="en" baseline="-25000"/>
              <a:t>2D</a:t>
            </a:r>
            <a:r>
              <a:rPr lang="en"/>
              <a:t> = (x, y)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V</a:t>
            </a:r>
            <a:r>
              <a:rPr lang="en" baseline="-25000"/>
              <a:t>3D</a:t>
            </a:r>
            <a:r>
              <a:rPr lang="en"/>
              <a:t> = (x, y, z)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Vector Addition (Tip-to-Tail)</a:t>
            </a:r>
            <a:endParaRPr/>
          </a:p>
        </p:txBody>
      </p:sp>
      <p:sp>
        <p:nvSpPr>
          <p:cNvPr id="84" name="Google Shape;84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Vectors can be summed using the tip-to-tail method.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Example 1: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 = (5, 0)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 = (0, 4)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 = A + B = (5, 4)</a:t>
            </a:r>
            <a:endParaRPr/>
          </a:p>
        </p:txBody>
      </p:sp>
      <p:pic>
        <p:nvPicPr>
          <p:cNvPr id="85" name="Google Shape;8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48051" y="2082876"/>
            <a:ext cx="2824149" cy="2446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Vector Addition (Tip-to-Tail)</a:t>
            </a:r>
            <a:endParaRPr/>
          </a:p>
        </p:txBody>
      </p:sp>
      <p:sp>
        <p:nvSpPr>
          <p:cNvPr id="91" name="Google Shape;91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Vectors can be summed using the tip-to-tail method.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Example 2: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 = (6, 5)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 = (-2, 2)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 = A + B = (4, 7)</a:t>
            </a:r>
            <a:endParaRPr/>
          </a:p>
        </p:txBody>
      </p:sp>
      <p:pic>
        <p:nvPicPr>
          <p:cNvPr id="92" name="Google Shape;9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2004" y="2061625"/>
            <a:ext cx="2775276" cy="2841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Dot Product - Example 1 (Horror Game)</a:t>
            </a:r>
            <a:endParaRPr/>
          </a:p>
        </p:txBody>
      </p:sp>
      <p:sp>
        <p:nvSpPr>
          <p:cNvPr id="98" name="Google Shape;98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Horror Game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Player trapped in a room with multiple monster spawners.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We only want to spawn monsters BEHIND the player to maximise the scariness.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400"/>
              <a:buChar char="○"/>
            </a:pPr>
            <a:r>
              <a:rPr lang="en">
                <a:solidFill>
                  <a:srgbClr val="FFFF00"/>
                </a:solidFill>
              </a:rPr>
              <a:t>Use dot product to check if spawner is behind player.</a:t>
            </a:r>
            <a:endParaRPr>
              <a:solidFill>
                <a:srgbClr val="FFFF00"/>
              </a:solidFill>
            </a:endParaRPr>
          </a:p>
        </p:txBody>
      </p:sp>
      <p:pic>
        <p:nvPicPr>
          <p:cNvPr id="99" name="Google Shape;9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7350" y="2526375"/>
            <a:ext cx="3756650" cy="2617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Dot Product - What is it? </a:t>
            </a:r>
            <a:endParaRPr/>
          </a:p>
        </p:txBody>
      </p:sp>
      <p:sp>
        <p:nvSpPr>
          <p:cNvPr id="105" name="Google Shape;105;p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What is the intuition behind it?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Tells us how much 2 vectors point in the same direction.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Formula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Let A = (x</a:t>
            </a:r>
            <a:r>
              <a:rPr lang="en" baseline="-25000"/>
              <a:t>A</a:t>
            </a:r>
            <a:r>
              <a:rPr lang="en"/>
              <a:t>, y</a:t>
            </a:r>
            <a:r>
              <a:rPr lang="en" baseline="-25000"/>
              <a:t>A</a:t>
            </a:r>
            <a:r>
              <a:rPr lang="en"/>
              <a:t>, z</a:t>
            </a:r>
            <a:r>
              <a:rPr lang="en" baseline="-25000"/>
              <a:t>A</a:t>
            </a:r>
            <a:r>
              <a:rPr lang="en"/>
              <a:t>), B = (x</a:t>
            </a:r>
            <a:r>
              <a:rPr lang="en" baseline="-25000"/>
              <a:t>B</a:t>
            </a:r>
            <a:r>
              <a:rPr lang="en"/>
              <a:t>, y</a:t>
            </a:r>
            <a:r>
              <a:rPr lang="en" baseline="-25000"/>
              <a:t>B</a:t>
            </a:r>
            <a:r>
              <a:rPr lang="en"/>
              <a:t>, z</a:t>
            </a:r>
            <a:r>
              <a:rPr lang="en" baseline="-25000"/>
              <a:t>B</a:t>
            </a:r>
            <a:r>
              <a:rPr lang="en"/>
              <a:t>)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Then, A⋅B = (X</a:t>
            </a:r>
            <a:r>
              <a:rPr lang="en" baseline="-25000"/>
              <a:t>A</a:t>
            </a:r>
            <a:r>
              <a:rPr lang="en"/>
              <a:t>)(X</a:t>
            </a:r>
            <a:r>
              <a:rPr lang="en" baseline="-25000"/>
              <a:t>B</a:t>
            </a:r>
            <a:r>
              <a:rPr lang="en"/>
              <a:t>) + (Y</a:t>
            </a:r>
            <a:r>
              <a:rPr lang="en" baseline="-25000"/>
              <a:t>A</a:t>
            </a:r>
            <a:r>
              <a:rPr lang="en"/>
              <a:t>)(Y</a:t>
            </a:r>
            <a:r>
              <a:rPr lang="en" baseline="-25000"/>
              <a:t>B</a:t>
            </a:r>
            <a:r>
              <a:rPr lang="en"/>
              <a:t>) + (Z</a:t>
            </a:r>
            <a:r>
              <a:rPr lang="en" baseline="-25000"/>
              <a:t>A</a:t>
            </a:r>
            <a:r>
              <a:rPr lang="en"/>
              <a:t>)(Z</a:t>
            </a:r>
            <a:r>
              <a:rPr lang="en" baseline="-25000"/>
              <a:t>B</a:t>
            </a:r>
            <a:r>
              <a:rPr lang="en"/>
              <a:t>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Useful tips: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If the angle between 2 vectors are less than 90°, the dot product is POSITIVE.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If the angle between 2 vectors are more than 90°, the dot product is NEGATIVE.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If the angle between 2 vectors are exactly 90°, the dot product is ZERO.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Dot Product - Positivity and Negativity</a:t>
            </a:r>
            <a:endParaRPr/>
          </a:p>
        </p:txBody>
      </p:sp>
      <p:sp>
        <p:nvSpPr>
          <p:cNvPr id="111" name="Google Shape;111;p21"/>
          <p:cNvSpPr txBox="1">
            <a:spLocks noGrp="1"/>
          </p:cNvSpPr>
          <p:nvPr>
            <p:ph type="body" idx="1"/>
          </p:nvPr>
        </p:nvSpPr>
        <p:spPr>
          <a:xfrm>
            <a:off x="311700" y="3435475"/>
            <a:ext cx="2542500" cy="14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Angle &gt; 90°:</a:t>
            </a:r>
            <a:endParaRPr sz="1000"/>
          </a:p>
          <a:p>
            <a:pPr marL="457200" lvl="0" indent="-292100" algn="l" rtl="0">
              <a:spcBef>
                <a:spcPts val="120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(2, 4) ⋅ (-1, -4)</a:t>
            </a:r>
            <a:endParaRPr sz="1000"/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= (2)(-1) + (4)(-4)</a:t>
            </a:r>
            <a:endParaRPr sz="1000"/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= -18</a:t>
            </a:r>
            <a:endParaRPr sz="100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000">
                <a:solidFill>
                  <a:srgbClr val="FFFF00"/>
                </a:solidFill>
              </a:rPr>
              <a:t>∴ (2, 4) ⋅ (-1, -4) &lt; 0</a:t>
            </a:r>
            <a:endParaRPr sz="1000">
              <a:solidFill>
                <a:srgbClr val="FFFF00"/>
              </a:solidFill>
            </a:endParaRPr>
          </a:p>
        </p:txBody>
      </p:sp>
      <p:pic>
        <p:nvPicPr>
          <p:cNvPr id="112" name="Google Shape;11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99" y="1447250"/>
            <a:ext cx="1453225" cy="1902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20900" y="1447250"/>
            <a:ext cx="1608494" cy="198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92925" y="1447250"/>
            <a:ext cx="1539027" cy="1988225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21"/>
          <p:cNvSpPr txBox="1">
            <a:spLocks noGrp="1"/>
          </p:cNvSpPr>
          <p:nvPr>
            <p:ph type="body" idx="1"/>
          </p:nvPr>
        </p:nvSpPr>
        <p:spPr>
          <a:xfrm>
            <a:off x="3479338" y="3435475"/>
            <a:ext cx="2133900" cy="14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Angle &lt; 90°:</a:t>
            </a:r>
            <a:endParaRPr sz="1000"/>
          </a:p>
          <a:p>
            <a:pPr marL="457200" lvl="0" indent="-292100" algn="l" rtl="0">
              <a:spcBef>
                <a:spcPts val="120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(2, 4) ⋅ (2, 1)</a:t>
            </a:r>
            <a:endParaRPr sz="1000"/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= (2)(2) + (4)(1)</a:t>
            </a:r>
            <a:endParaRPr sz="1000"/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= 8</a:t>
            </a:r>
            <a:endParaRPr sz="100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000">
                <a:solidFill>
                  <a:srgbClr val="FFFF00"/>
                </a:solidFill>
              </a:rPr>
              <a:t>∴ (2, 4) ⋅ (2, 1) &gt; 0</a:t>
            </a:r>
            <a:endParaRPr sz="1000">
              <a:solidFill>
                <a:srgbClr val="FFFF00"/>
              </a:solidFill>
            </a:endParaRPr>
          </a:p>
        </p:txBody>
      </p:sp>
      <p:sp>
        <p:nvSpPr>
          <p:cNvPr id="116" name="Google Shape;116;p21"/>
          <p:cNvSpPr txBox="1">
            <a:spLocks noGrp="1"/>
          </p:cNvSpPr>
          <p:nvPr>
            <p:ph type="body" idx="1"/>
          </p:nvPr>
        </p:nvSpPr>
        <p:spPr>
          <a:xfrm>
            <a:off x="6520888" y="3507200"/>
            <a:ext cx="2133900" cy="14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Angle = 90°:</a:t>
            </a:r>
            <a:endParaRPr sz="1000"/>
          </a:p>
          <a:p>
            <a:pPr marL="457200" lvl="0" indent="-292100" algn="l" rtl="0">
              <a:spcBef>
                <a:spcPts val="120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(0, 3) ⋅ (2, 0)</a:t>
            </a:r>
            <a:endParaRPr sz="1000"/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= (0)(2) + (3)(0)</a:t>
            </a:r>
            <a:endParaRPr sz="1000"/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= 0</a:t>
            </a:r>
            <a:endParaRPr sz="100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000">
                <a:solidFill>
                  <a:srgbClr val="FFFF00"/>
                </a:solidFill>
              </a:rPr>
              <a:t>∴ (0, 3) ⋅ (2, 0) = 0</a:t>
            </a:r>
            <a:endParaRPr sz="1000">
              <a:solidFill>
                <a:srgbClr val="FFFF00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1153</Words>
  <Application>Microsoft Office PowerPoint</Application>
  <PresentationFormat>On-screen Show (16:9)</PresentationFormat>
  <Paragraphs>127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Oswald</vt:lpstr>
      <vt:lpstr>Arial</vt:lpstr>
      <vt:lpstr>Average</vt:lpstr>
      <vt:lpstr>Slate</vt:lpstr>
      <vt:lpstr>ETC Programmer Workshop 1</vt:lpstr>
      <vt:lpstr>Topics Covered Today</vt:lpstr>
      <vt:lpstr>Focus of Today</vt:lpstr>
      <vt:lpstr>A Quick Recap of Vectors</vt:lpstr>
      <vt:lpstr>Vector Addition (Tip-to-Tail)</vt:lpstr>
      <vt:lpstr>Vector Addition (Tip-to-Tail)</vt:lpstr>
      <vt:lpstr>Dot Product - Example 1 (Horror Game)</vt:lpstr>
      <vt:lpstr>Dot Product - What is it? </vt:lpstr>
      <vt:lpstr>Dot Product - Positivity and Negativity</vt:lpstr>
      <vt:lpstr>Code Snippet</vt:lpstr>
      <vt:lpstr>Dot Product - Example 2 (Stealth Game)</vt:lpstr>
      <vt:lpstr>Dot Product - Angle Between 2 Vectors</vt:lpstr>
      <vt:lpstr>Code Snippet</vt:lpstr>
      <vt:lpstr>Example 3 - Tower Defence (Mini Exercise)</vt:lpstr>
      <vt:lpstr>Example 3 - Tower Defence (Mini Exercise)</vt:lpstr>
      <vt:lpstr>Cross Product - What is it?</vt:lpstr>
      <vt:lpstr>Code Snippet</vt:lpstr>
      <vt:lpstr>Vector Projection - Example 4 (Laser)</vt:lpstr>
      <vt:lpstr>Vector Projection - What is it?</vt:lpstr>
      <vt:lpstr>Code Snippet</vt:lpstr>
      <vt:lpstr>The End</vt:lpstr>
      <vt:lpstr>Q&amp;A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ETC Programmer Student Workshop 1</dc:title>
  <cp:lastModifiedBy>Terri Lim</cp:lastModifiedBy>
  <cp:revision>7</cp:revision>
  <dcterms:modified xsi:type="dcterms:W3CDTF">2025-08-04T17:02:04Z</dcterms:modified>
</cp:coreProperties>
</file>